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25"/>
  </p:notesMasterIdLst>
  <p:sldIdLst>
    <p:sldId id="256" r:id="rId2"/>
    <p:sldId id="338" r:id="rId3"/>
    <p:sldId id="339" r:id="rId4"/>
    <p:sldId id="340" r:id="rId5"/>
    <p:sldId id="344" r:id="rId6"/>
    <p:sldId id="345" r:id="rId7"/>
    <p:sldId id="313" r:id="rId8"/>
    <p:sldId id="346" r:id="rId9"/>
    <p:sldId id="314" r:id="rId10"/>
    <p:sldId id="315" r:id="rId11"/>
    <p:sldId id="316" r:id="rId12"/>
    <p:sldId id="341" r:id="rId13"/>
    <p:sldId id="342" r:id="rId14"/>
    <p:sldId id="343" r:id="rId15"/>
    <p:sldId id="317" r:id="rId16"/>
    <p:sldId id="349" r:id="rId17"/>
    <p:sldId id="318" r:id="rId18"/>
    <p:sldId id="347" r:id="rId19"/>
    <p:sldId id="348" r:id="rId20"/>
    <p:sldId id="319" r:id="rId21"/>
    <p:sldId id="320" r:id="rId22"/>
    <p:sldId id="324" r:id="rId23"/>
    <p:sldId id="32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23997-D1AD-4589-8DDB-9E36DCCEC8DE}" type="datetimeFigureOut">
              <a:rPr lang="en-GB" smtClean="0"/>
              <a:pPr/>
              <a:t>05/09/2024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DD85D-E056-4C26-BA03-3705E367F0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97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0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849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31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0004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78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08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1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9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6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4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4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2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6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5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C1C9-D16C-4DDC-93AC-53B1B4366A9A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8C8FBA-804B-452A-AA9B-DF73CCC04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8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3D674-2EEA-4260-AFAB-21D9CAE5C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31" y="655092"/>
            <a:ext cx="10413241" cy="6202908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/>
              <a:t/>
            </a:r>
            <a:br>
              <a:rPr lang="pt-PT" b="1" dirty="0"/>
            </a:br>
            <a:r>
              <a:rPr lang="pt-PT" b="1" dirty="0"/>
              <a:t/>
            </a:r>
            <a:br>
              <a:rPr lang="pt-PT" b="1" dirty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/>
              <a:t/>
            </a:r>
            <a:br>
              <a:rPr lang="pt-PT" b="1" dirty="0"/>
            </a:br>
            <a:r>
              <a:rPr lang="pt-PT" sz="4200" b="1" dirty="0" smtClean="0"/>
              <a:t>GESTÃO </a:t>
            </a:r>
            <a:r>
              <a:rPr lang="pt-PT" sz="4200" b="1" dirty="0"/>
              <a:t>DE </a:t>
            </a:r>
            <a:r>
              <a:rPr lang="pt-PT" sz="4200" b="1" dirty="0" smtClean="0"/>
              <a:t>PROJECTOS DE PROJECTOS </a:t>
            </a: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AULAS </a:t>
            </a:r>
            <a:r>
              <a:rPr lang="pt-PT" b="1" dirty="0" smtClean="0"/>
              <a:t> 5, 6 e 7</a:t>
            </a:r>
            <a:r>
              <a:rPr lang="pt-PT" dirty="0"/>
              <a:t/>
            </a:r>
            <a:br>
              <a:rPr lang="pt-PT" dirty="0"/>
            </a:br>
            <a:r>
              <a:rPr lang="pt-PT" dirty="0"/>
              <a:t/>
            </a:r>
            <a:br>
              <a:rPr lang="pt-PT" dirty="0"/>
            </a:br>
            <a:endParaRPr lang="en-US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E0A42A8-6683-355B-592D-F9A9D6676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81" y="152400"/>
            <a:ext cx="1546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4EEBF7-544B-8320-2057-D25ACACCED0B}"/>
              </a:ext>
            </a:extLst>
          </p:cNvPr>
          <p:cNvSpPr txBox="1"/>
          <p:nvPr/>
        </p:nvSpPr>
        <p:spPr>
          <a:xfrm>
            <a:off x="1799406" y="333529"/>
            <a:ext cx="6286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800" b="1" dirty="0">
                <a:solidFill>
                  <a:srgbClr val="000000"/>
                </a:solidFill>
                <a:latin typeface="Cambria" panose="02040503050406030204" pitchFamily="18" charset="0"/>
              </a:rPr>
              <a:t>INSTITUTO SUPERIOR DE TRANSPORTES E COMUNICAÇÃO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A0E78-E3A0-E8BD-F4DA-25FA48FCA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197" y="1354393"/>
            <a:ext cx="759593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en-US" sz="2100" b="1" dirty="0">
                <a:solidFill>
                  <a:srgbClr val="000000"/>
                </a:solidFill>
                <a:latin typeface="Garamond" panose="02020404030301010803" pitchFamily="18" charset="0"/>
              </a:rPr>
              <a:t>Departamento de Gestão, Economia e Finanças</a:t>
            </a:r>
            <a:br>
              <a:rPr lang="pt-PT" altLang="en-US" sz="2100" b="1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r>
              <a:rPr lang="pt-PT" altLang="en-US" sz="2100" b="1" dirty="0">
                <a:solidFill>
                  <a:srgbClr val="000000"/>
                </a:solidFill>
                <a:latin typeface="Garamond" panose="02020404030301010803" pitchFamily="18" charset="0"/>
              </a:rPr>
              <a:t>Disciplina: Gestão de Empresas e de </a:t>
            </a:r>
            <a:r>
              <a:rPr lang="pt-PT" altLang="en-US" sz="21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Projectos</a:t>
            </a:r>
            <a:endParaRPr lang="pt-PT" altLang="en-US" sz="21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1.3. Sequencia do Processo de Avaliação de Projectos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187" y="740351"/>
            <a:ext cx="9590566" cy="58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1.4. Tipos de Avaliação de Projectos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/>
            <a:r>
              <a:rPr lang="pt-PT" sz="2400" dirty="0"/>
              <a:t>A avaliação do </a:t>
            </a:r>
            <a:r>
              <a:rPr lang="pt-PT" sz="2400" dirty="0" err="1"/>
              <a:t>projecto</a:t>
            </a:r>
            <a:r>
              <a:rPr lang="pt-PT" sz="2400" dirty="0"/>
              <a:t> pode e deve fazer-se relativamente a diferentes </a:t>
            </a:r>
            <a:r>
              <a:rPr lang="pt-PT" sz="2400" dirty="0" err="1"/>
              <a:t>aspectos</a:t>
            </a:r>
            <a:r>
              <a:rPr lang="pt-PT" sz="2400" dirty="0"/>
              <a:t> relevantes, dando origem a diferentes tipos de avaliação:</a:t>
            </a:r>
            <a:endParaRPr lang="en-US" sz="2400" dirty="0"/>
          </a:p>
          <a:p>
            <a:pPr algn="just"/>
            <a:r>
              <a:rPr lang="pt-PT" sz="2400" dirty="0"/>
              <a:t> </a:t>
            </a:r>
            <a:endParaRPr lang="en-US" sz="2400" dirty="0"/>
          </a:p>
          <a:p>
            <a:pPr lvl="0" algn="just"/>
            <a:r>
              <a:rPr lang="pt-PT" sz="2400" b="1" u="sng" dirty="0"/>
              <a:t>Avaliação Financeira</a:t>
            </a:r>
            <a:r>
              <a:rPr lang="pt-PT" sz="2400" u="sng" dirty="0"/>
              <a:t>: é o estudo de apoio à tomada de decisão por parte do </a:t>
            </a:r>
            <a:r>
              <a:rPr lang="pt-PT" sz="2400" b="1" u="sng" dirty="0"/>
              <a:t>investidor</a:t>
            </a:r>
            <a:r>
              <a:rPr lang="pt-PT" sz="2400" u="sng" dirty="0"/>
              <a:t>(o detentor do capital próprio necessário ao </a:t>
            </a:r>
            <a:r>
              <a:rPr lang="pt-PT" sz="2400" u="sng" dirty="0" err="1"/>
              <a:t>projecto</a:t>
            </a:r>
            <a:r>
              <a:rPr lang="pt-PT" sz="2400" u="sng" dirty="0"/>
              <a:t>) e </a:t>
            </a:r>
            <a:r>
              <a:rPr lang="pt-PT" sz="2400" b="1" u="sng" dirty="0"/>
              <a:t>dos financiadores</a:t>
            </a:r>
            <a:r>
              <a:rPr lang="pt-PT" sz="2400" u="sng" dirty="0"/>
              <a:t> (os detentores do capital alheio) do </a:t>
            </a:r>
            <a:r>
              <a:rPr lang="pt-PT" sz="2400" u="sng" dirty="0" err="1"/>
              <a:t>projecto</a:t>
            </a:r>
            <a:r>
              <a:rPr lang="pt-PT" sz="2400" u="sng" dirty="0"/>
              <a:t>, estudo esse que pondera as despesas e as receitas financeiras do </a:t>
            </a:r>
            <a:r>
              <a:rPr lang="pt-PT" sz="2400" u="sng" dirty="0" err="1"/>
              <a:t>projecto</a:t>
            </a:r>
            <a:r>
              <a:rPr lang="pt-PT" sz="2400" u="sng" dirty="0"/>
              <a:t> valorizadas a preço de mercado de forma a aferir da rendibilidade em termos do mercado. É a avaliação mais importante para </a:t>
            </a:r>
            <a:r>
              <a:rPr lang="pt-PT" sz="2400" u="sng" dirty="0" err="1"/>
              <a:t>projectos</a:t>
            </a:r>
            <a:r>
              <a:rPr lang="pt-PT" sz="2400" u="sng" dirty="0"/>
              <a:t> privados mercantis. Em geral a avaliação financeira incorpora a </a:t>
            </a:r>
            <a:r>
              <a:rPr lang="pt-PT" sz="2400" b="1" u="sng" dirty="0"/>
              <a:t>avaliação técnica</a:t>
            </a:r>
            <a:r>
              <a:rPr lang="pt-PT" sz="2400" u="sng" dirty="0"/>
              <a:t>, </a:t>
            </a:r>
            <a:r>
              <a:rPr lang="pt-PT" sz="2400" b="1" u="sng" dirty="0"/>
              <a:t>a avaliação </a:t>
            </a:r>
            <a:r>
              <a:rPr lang="pt-PT" sz="2400" b="1" u="sng" dirty="0" err="1"/>
              <a:t>comercial</a:t>
            </a:r>
            <a:r>
              <a:rPr lang="pt-PT" sz="2400" u="sng" dirty="0" err="1"/>
              <a:t>e</a:t>
            </a:r>
            <a:r>
              <a:rPr lang="pt-PT" sz="2400" u="sng" dirty="0"/>
              <a:t> a </a:t>
            </a:r>
            <a:r>
              <a:rPr lang="pt-PT" sz="2400" b="1" u="sng" dirty="0"/>
              <a:t>avaliação institucional,</a:t>
            </a:r>
            <a:r>
              <a:rPr lang="pt-PT" sz="2400" u="sng" dirty="0"/>
              <a:t> </a:t>
            </a:r>
            <a:r>
              <a:rPr lang="pt-PT" sz="2400" u="sng" dirty="0" err="1"/>
              <a:t>aspectos</a:t>
            </a:r>
            <a:r>
              <a:rPr lang="pt-PT" sz="2400" u="sng" dirty="0"/>
              <a:t> estes que não possuem autonomia científica.</a:t>
            </a:r>
            <a:endParaRPr lang="en-US" sz="2400" u="sng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42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1.4. Tipos de Avaliação de Projectos </a:t>
            </a:r>
            <a:r>
              <a:rPr lang="pt-BR" altLang="pt-PT" sz="2400" b="1" i="1" dirty="0">
                <a:solidFill>
                  <a:srgbClr val="7030A0"/>
                </a:solidFill>
                <a:ea typeface="ＭＳ Ｐゴシック" pitchFamily="34" charset="-128"/>
              </a:rPr>
              <a:t>(Cont)</a:t>
            </a:r>
          </a:p>
          <a:p>
            <a:pPr>
              <a:buFont typeface="Arial" charset="0"/>
              <a:buNone/>
              <a:defRPr/>
            </a:pPr>
            <a:endParaRPr lang="en-US" sz="2400" b="1" i="1" dirty="0" smtClean="0">
              <a:solidFill>
                <a:srgbClr val="7030A0"/>
              </a:solidFill>
            </a:endParaRPr>
          </a:p>
          <a:p>
            <a:pPr lvl="0" algn="just"/>
            <a:r>
              <a:rPr lang="pt-PT" sz="2400" b="1" dirty="0" smtClean="0"/>
              <a:t>Avaliação </a:t>
            </a:r>
            <a:r>
              <a:rPr lang="pt-PT" sz="2400" b="1" dirty="0"/>
              <a:t>Técnica</a:t>
            </a:r>
            <a:r>
              <a:rPr lang="pt-PT" sz="2400" dirty="0"/>
              <a:t>–preocupa-se com o </a:t>
            </a:r>
            <a:r>
              <a:rPr lang="pt-PT" sz="2400" u="sng" dirty="0" err="1"/>
              <a:t>engineering</a:t>
            </a:r>
            <a:r>
              <a:rPr lang="pt-PT" sz="2400" dirty="0"/>
              <a:t> e o </a:t>
            </a:r>
            <a:r>
              <a:rPr lang="pt-PT" sz="2400" u="sng" dirty="0"/>
              <a:t>design das instalações e equipamentos do </a:t>
            </a:r>
            <a:r>
              <a:rPr lang="pt-PT" sz="2400" u="sng" dirty="0" err="1"/>
              <a:t>projecto</a:t>
            </a:r>
            <a:r>
              <a:rPr lang="pt-PT" sz="2400" dirty="0"/>
              <a:t>, estimando os custos de investimento e os custos operativos da construção e operação do </a:t>
            </a:r>
            <a:r>
              <a:rPr lang="pt-PT" sz="2400" dirty="0" err="1" smtClean="0"/>
              <a:t>projecto.Toma</a:t>
            </a:r>
            <a:r>
              <a:rPr lang="pt-PT" sz="2400" dirty="0" smtClean="0"/>
              <a:t> também </a:t>
            </a:r>
            <a:r>
              <a:rPr lang="pt-PT" sz="2400" dirty="0"/>
              <a:t>em conta o tipo de tecnologia a ser utilizado, que, em determinados casos, deverá ter em conta a dimensão do mercado por causa do efeito da economia de escala. Neste contexto, o estudo da engenharia de construção de </a:t>
            </a:r>
            <a:r>
              <a:rPr lang="pt-PT" sz="2400" dirty="0" err="1"/>
              <a:t>infra-estruturas</a:t>
            </a:r>
            <a:r>
              <a:rPr lang="pt-PT" sz="2400" dirty="0"/>
              <a:t> do </a:t>
            </a:r>
            <a:r>
              <a:rPr lang="pt-PT" sz="2400" dirty="0" err="1"/>
              <a:t>projecto</a:t>
            </a:r>
            <a:r>
              <a:rPr lang="pt-PT" sz="2400" dirty="0"/>
              <a:t> passa pela análise das condições do local, que em função da tecnologia poderá exigir estudos de outras especialidades que dão indicação sobre a viabilidade desse local.</a:t>
            </a:r>
            <a:endParaRPr lang="en-US" sz="2400" dirty="0"/>
          </a:p>
          <a:p>
            <a:pPr lvl="0" algn="just"/>
            <a:r>
              <a:rPr lang="pt-PT" sz="2400" b="1" dirty="0"/>
              <a:t>Avaliação comercial- </a:t>
            </a:r>
            <a:r>
              <a:rPr lang="pt-PT" sz="2400" dirty="0"/>
              <a:t>sendo importante e imprescindível a aferição do </a:t>
            </a:r>
            <a:r>
              <a:rPr lang="pt-PT" sz="2400" u="sng" dirty="0"/>
              <a:t>grau de procura e oferta do mercado</a:t>
            </a:r>
            <a:r>
              <a:rPr lang="pt-PT" sz="2400" dirty="0"/>
              <a:t> por forma a determinar o grau de sucesso do produto, a dimensão do mercado, podendo servir de elemento básico para configurar um plano de investimento inicial.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99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10178396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1.4. Tipos de Avaliação de Projectos </a:t>
            </a:r>
            <a:r>
              <a:rPr lang="pt-BR" altLang="pt-PT" sz="2400" b="1" i="1" dirty="0">
                <a:solidFill>
                  <a:srgbClr val="7030A0"/>
                </a:solidFill>
                <a:ea typeface="ＭＳ Ｐゴシック" pitchFamily="34" charset="-128"/>
              </a:rPr>
              <a:t>(Cont)</a:t>
            </a:r>
          </a:p>
          <a:p>
            <a:pPr>
              <a:buFont typeface="Arial" charset="0"/>
              <a:buNone/>
              <a:defRPr/>
            </a:pPr>
            <a:endParaRPr lang="en-US" sz="2400" b="1" i="1" dirty="0" smtClean="0">
              <a:solidFill>
                <a:srgbClr val="7030A0"/>
              </a:solidFill>
            </a:endParaRPr>
          </a:p>
          <a:p>
            <a:pPr lvl="0" algn="just"/>
            <a:r>
              <a:rPr lang="pt-PT" sz="2400" dirty="0" smtClean="0"/>
              <a:t>A </a:t>
            </a:r>
            <a:r>
              <a:rPr lang="pt-PT" sz="2400" dirty="0"/>
              <a:t>avaliação comercial trata das condições de compra de bens e serviços necessários a </a:t>
            </a:r>
            <a:r>
              <a:rPr lang="pt-PT" sz="2400" u="sng" dirty="0"/>
              <a:t>implementação</a:t>
            </a:r>
            <a:r>
              <a:rPr lang="pt-PT" sz="2400" dirty="0"/>
              <a:t> do </a:t>
            </a:r>
            <a:r>
              <a:rPr lang="pt-PT" sz="2400" dirty="0" err="1"/>
              <a:t>projecto</a:t>
            </a:r>
            <a:r>
              <a:rPr lang="pt-PT" sz="2400" dirty="0"/>
              <a:t> e das condições de compra e venda da </a:t>
            </a:r>
            <a:r>
              <a:rPr lang="pt-PT" sz="2400" u="sng" dirty="0"/>
              <a:t>fase de operação do </a:t>
            </a:r>
            <a:r>
              <a:rPr lang="pt-PT" sz="2400" u="sng" dirty="0" err="1"/>
              <a:t>projecto</a:t>
            </a:r>
            <a:r>
              <a:rPr lang="pt-PT" sz="2400" dirty="0"/>
              <a:t>. É uma avaliação que envolve em geral um estudo de mercado, que identifica os clientes e concorrentes. As quantidades e preços das vendas, da conta de exploração previsional do </a:t>
            </a:r>
            <a:r>
              <a:rPr lang="pt-PT" sz="2400" dirty="0" err="1"/>
              <a:t>projecto</a:t>
            </a:r>
            <a:r>
              <a:rPr lang="pt-PT" sz="2400" dirty="0"/>
              <a:t>, assim como o fundo de maneio, são determinados pela avaliação comercial</a:t>
            </a:r>
            <a:r>
              <a:rPr lang="pt-PT" sz="2400" dirty="0" smtClean="0"/>
              <a:t>.</a:t>
            </a:r>
          </a:p>
          <a:p>
            <a:pPr lvl="0" algn="just"/>
            <a:endParaRPr lang="en-US" sz="2400" dirty="0"/>
          </a:p>
          <a:p>
            <a:pPr lvl="0" algn="just"/>
            <a:r>
              <a:rPr lang="pt-PT" sz="2400" b="1" dirty="0"/>
              <a:t>Avaliação institucional – </a:t>
            </a:r>
            <a:r>
              <a:rPr lang="pt-PT" sz="2400" dirty="0"/>
              <a:t>trata das questões relacionadas com a gestão do </a:t>
            </a:r>
            <a:r>
              <a:rPr lang="pt-PT" sz="2400" dirty="0" err="1"/>
              <a:t>projecto</a:t>
            </a:r>
            <a:r>
              <a:rPr lang="pt-PT" sz="2400" dirty="0"/>
              <a:t> em particular com o sistema de gestão e o tipo </a:t>
            </a:r>
            <a:r>
              <a:rPr lang="pt-PT" dirty="0"/>
              <a:t>de organização do pessoal a </a:t>
            </a:r>
            <a:r>
              <a:rPr lang="pt-PT" dirty="0" err="1"/>
              <a:t>adoptar</a:t>
            </a:r>
            <a:r>
              <a:rPr lang="pt-PT" dirty="0"/>
              <a:t> na fase de construção e na fase de operação.</a:t>
            </a:r>
            <a:endParaRPr lang="en-US" dirty="0"/>
          </a:p>
          <a:p>
            <a:pPr lvl="0" algn="just"/>
            <a:r>
              <a:rPr lang="pt-PT" sz="2400" b="1" u="sng" dirty="0"/>
              <a:t>Avaliação Social</a:t>
            </a:r>
            <a:r>
              <a:rPr lang="pt-PT" sz="2400" u="sng" dirty="0"/>
              <a:t>: é o estudo de apoio à tomada de decisão pública relativamente ao </a:t>
            </a:r>
            <a:r>
              <a:rPr lang="pt-PT" sz="2400" u="sng" dirty="0" err="1"/>
              <a:t>projecto</a:t>
            </a:r>
            <a:r>
              <a:rPr lang="pt-PT" sz="2400" u="sng" dirty="0"/>
              <a:t>. Em geral distingue-se a avaliação económica, com o </a:t>
            </a:r>
            <a:r>
              <a:rPr lang="pt-PT" sz="2400" u="sng" dirty="0" err="1"/>
              <a:t>objectivo</a:t>
            </a:r>
            <a:r>
              <a:rPr lang="pt-PT" sz="2400" u="sng" dirty="0"/>
              <a:t> de maximizar o </a:t>
            </a:r>
            <a:r>
              <a:rPr lang="pt-PT" sz="2400" b="1" u="sng" dirty="0"/>
              <a:t>bem-estar social</a:t>
            </a:r>
            <a:r>
              <a:rPr lang="pt-PT" sz="2400" u="sng" dirty="0"/>
              <a:t>, da avaliação social com o </a:t>
            </a:r>
            <a:r>
              <a:rPr lang="pt-PT" sz="2400" u="sng" dirty="0" err="1"/>
              <a:t>objectivo</a:t>
            </a:r>
            <a:r>
              <a:rPr lang="pt-PT" sz="2400" u="sng" dirty="0"/>
              <a:t> de medir o impacto de determinada </a:t>
            </a:r>
            <a:r>
              <a:rPr lang="pt-PT" sz="2400" u="sng" dirty="0" err="1"/>
              <a:t>acção</a:t>
            </a:r>
            <a:r>
              <a:rPr lang="pt-PT" sz="2400" u="sng" dirty="0"/>
              <a:t> sobre </a:t>
            </a:r>
            <a:r>
              <a:rPr lang="pt-PT" sz="2400" u="sng" dirty="0" err="1"/>
              <a:t>aspectos</a:t>
            </a:r>
            <a:r>
              <a:rPr lang="pt-PT" sz="2400" u="sng" dirty="0"/>
              <a:t> sociais</a:t>
            </a:r>
            <a:r>
              <a:rPr lang="pt-PT" sz="2400" u="sng" dirty="0" smtClean="0"/>
              <a:t>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3789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1017839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1.4. Tipos de Avaliação de Projectos </a:t>
            </a:r>
            <a:r>
              <a:rPr lang="pt-BR" altLang="pt-PT" sz="2400" b="1" i="1" dirty="0" smtClean="0">
                <a:solidFill>
                  <a:srgbClr val="7030A0"/>
                </a:solidFill>
                <a:ea typeface="ＭＳ Ｐゴシック" pitchFamily="34" charset="-128"/>
              </a:rPr>
              <a:t>(Cont)</a:t>
            </a:r>
          </a:p>
          <a:p>
            <a:pPr lvl="0"/>
            <a:r>
              <a:rPr lang="pt-PT" u="sng" dirty="0"/>
              <a:t> </a:t>
            </a:r>
            <a:endParaRPr lang="en-US" u="sng" dirty="0"/>
          </a:p>
          <a:p>
            <a:pPr lvl="0" algn="just"/>
            <a:r>
              <a:rPr lang="pt-PT" sz="2400" b="1" u="sng" dirty="0"/>
              <a:t>Avaliação económica</a:t>
            </a:r>
            <a:r>
              <a:rPr lang="pt-PT" sz="2400" u="sng" dirty="0"/>
              <a:t> -justifica-se numa economia de mercado apenas quando o </a:t>
            </a:r>
            <a:r>
              <a:rPr lang="pt-PT" sz="2400" u="sng" dirty="0" err="1"/>
              <a:t>projecto</a:t>
            </a:r>
            <a:r>
              <a:rPr lang="pt-PT" sz="2400" u="sng" dirty="0"/>
              <a:t> é um </a:t>
            </a:r>
            <a:r>
              <a:rPr lang="pt-PT" sz="2400" u="sng" dirty="0" err="1"/>
              <a:t>projecto</a:t>
            </a:r>
            <a:r>
              <a:rPr lang="pt-PT" sz="2400" u="sng" dirty="0"/>
              <a:t> público ou quando sendo um </a:t>
            </a:r>
            <a:r>
              <a:rPr lang="pt-PT" sz="2400" u="sng" dirty="0" err="1"/>
              <a:t>projecto</a:t>
            </a:r>
            <a:r>
              <a:rPr lang="pt-PT" sz="2400" u="sng" dirty="0"/>
              <a:t> privado, é parcialmente financiado com fundos </a:t>
            </a:r>
            <a:r>
              <a:rPr lang="pt-PT" sz="2400" u="sng" dirty="0" err="1"/>
              <a:t>públicos.Este</a:t>
            </a:r>
            <a:r>
              <a:rPr lang="pt-PT" sz="2400" u="sng" dirty="0"/>
              <a:t> é um tipo de avaliação que se </a:t>
            </a:r>
            <a:r>
              <a:rPr lang="pt-PT" sz="2400" u="sng" dirty="0" err="1"/>
              <a:t>efectua</a:t>
            </a:r>
            <a:r>
              <a:rPr lang="pt-PT" sz="2400" u="sng" dirty="0"/>
              <a:t> independentemente da avaliação financeira, não obstante na maioria das vezes esta avaliação ser uma avaliação posterior à avaliação financeira</a:t>
            </a:r>
            <a:r>
              <a:rPr lang="pt-PT" sz="2400" u="sng" dirty="0" smtClean="0"/>
              <a:t>.</a:t>
            </a:r>
          </a:p>
          <a:p>
            <a:pPr lvl="0" algn="just"/>
            <a:endParaRPr lang="en-US" sz="2400" u="sng" dirty="0"/>
          </a:p>
          <a:p>
            <a:pPr lvl="0" algn="just"/>
            <a:r>
              <a:rPr lang="pt-PT" sz="2400" b="1" u="sng" dirty="0"/>
              <a:t>Avaliação Ambiental</a:t>
            </a:r>
            <a:r>
              <a:rPr lang="pt-PT" sz="2400" u="sng" dirty="0"/>
              <a:t>: avalia as implicações em termos do meio ambiente físico devido ao </a:t>
            </a:r>
            <a:r>
              <a:rPr lang="pt-PT" sz="2400" u="sng" dirty="0" err="1"/>
              <a:t>projecto</a:t>
            </a:r>
            <a:r>
              <a:rPr lang="pt-PT" sz="2400" u="sng" dirty="0"/>
              <a:t>, focando em particular </a:t>
            </a:r>
            <a:r>
              <a:rPr lang="pt-PT" sz="2400" u="sng" dirty="0" err="1"/>
              <a:t>aspectos</a:t>
            </a:r>
            <a:r>
              <a:rPr lang="pt-PT" sz="2400" u="sng" dirty="0"/>
              <a:t> relacionados com a poluição. Trata-se de uma avaliação independente dos tipos de avaliação acima referidos, estando no entanto em geral associado à avaliação financeira. É igualmente designado por impacte ambiental.</a:t>
            </a:r>
            <a:endParaRPr lang="en-US" sz="2400" u="sng" dirty="0"/>
          </a:p>
          <a:p>
            <a:pPr lvl="0" algn="just"/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40237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1.5. Criterios Financeiros de Avaliação de Projectos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/>
            <a:r>
              <a:rPr lang="pt-BR" dirty="0"/>
              <a:t> </a:t>
            </a:r>
            <a:r>
              <a:rPr lang="pt-BR" sz="2400" dirty="0"/>
              <a:t>avaliação financeira de projetos é uma etapa crucial no processo de tomada de decisão empresarial, pois permite analisar a viabilidade e rentabilidade de investimentos futuros. Neste contexto, a utilização de métodos e exemplos práticos se torna essencial para garantir que os recursos sejam alocados de forma eficiente e que as metas da empresa sejam alcançadas. Neste artigo, exploraremos os principais métodos de avaliação financeira de projetos, assim como exemplos que ilustram a aplicação prática desses conceitos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Um </a:t>
            </a:r>
            <a:r>
              <a:rPr lang="pt-BR" sz="2400" dirty="0"/>
              <a:t>dos principais métodos para avaliar projetos é o </a:t>
            </a:r>
            <a:r>
              <a:rPr lang="pt-BR" sz="2400" b="1" dirty="0"/>
              <a:t>Payback</a:t>
            </a:r>
            <a:r>
              <a:rPr lang="pt-BR" sz="2400" dirty="0"/>
              <a:t>, que consiste em calcular o tempo necessário para que o investimento inicial seja recuperado por meio dos fluxos de caixa gerados pelo projeto. Outro método bastante utilizado é o </a:t>
            </a:r>
            <a:r>
              <a:rPr lang="pt-BR" sz="2400" b="1" dirty="0"/>
              <a:t>Valor Presente Líquido (VPL)</a:t>
            </a:r>
            <a:r>
              <a:rPr lang="pt-BR" sz="2400" dirty="0"/>
              <a:t>, que leva </a:t>
            </a:r>
            <a:r>
              <a:rPr lang="pt-BR" sz="2400" dirty="0" smtClean="0"/>
              <a:t>em</a:t>
            </a:r>
            <a:r>
              <a:rPr lang="pt-BR" sz="2400" dirty="0"/>
              <a:t>consideração o valor do dinheiro no tempo e calcula a diferença entre os fluxos de caixa futuros e o investimento inicial.</a:t>
            </a:r>
          </a:p>
          <a:p>
            <a:pPr algn="just"/>
            <a:endParaRPr lang="pt-BR" sz="2400" dirty="0"/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085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1.5. Criterios Financeiros de Avaliação de Projectos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/>
            <a:r>
              <a:rPr lang="pt-BR" dirty="0"/>
              <a:t> </a:t>
            </a:r>
            <a:endParaRPr lang="pt-BR" dirty="0" smtClean="0"/>
          </a:p>
          <a:p>
            <a:pPr algn="just"/>
            <a:r>
              <a:rPr lang="pt-BR" sz="2400" dirty="0" smtClean="0"/>
              <a:t>Além </a:t>
            </a:r>
            <a:r>
              <a:rPr lang="pt-BR" sz="2400" dirty="0"/>
              <a:t>disso, o </a:t>
            </a:r>
            <a:r>
              <a:rPr lang="pt-BR" sz="2400" b="1" dirty="0"/>
              <a:t>Índice de Lucratividade (IL)</a:t>
            </a:r>
            <a:r>
              <a:rPr lang="pt-BR" sz="2400" dirty="0"/>
              <a:t> também é um método importante, pois permite avaliar a rentabilidade de um projeto em relação ao investimento inicial. O </a:t>
            </a:r>
            <a:r>
              <a:rPr lang="pt-BR" sz="2400" b="1" dirty="0"/>
              <a:t>Retorno sobre o Investimento (ROI)</a:t>
            </a:r>
            <a:r>
              <a:rPr lang="pt-BR" sz="2400" dirty="0"/>
              <a:t> é um indicador que mostra a relação entre o lucro obtido e o investimento realizado, sendo muito útil para comparar diferentes projetos.</a:t>
            </a:r>
          </a:p>
          <a:p>
            <a:pPr algn="just"/>
            <a:endParaRPr lang="pt-BR" sz="2400" dirty="0"/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1.6. Conclusão sobre Cenários Previsionais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/>
              <a:t>A qualidade de um </a:t>
            </a:r>
            <a:r>
              <a:rPr lang="pt-PT" sz="2400" dirty="0" err="1"/>
              <a:t>projecto</a:t>
            </a:r>
            <a:r>
              <a:rPr lang="pt-PT" sz="2400" dirty="0"/>
              <a:t> de investimento resulta da sua implementação prática. Decorrem, da relação entre os cenários previsionais e a execução prática do </a:t>
            </a:r>
            <a:r>
              <a:rPr lang="pt-PT" sz="2400" dirty="0" err="1"/>
              <a:t>projecto</a:t>
            </a:r>
            <a:r>
              <a:rPr lang="pt-PT" sz="2400" dirty="0"/>
              <a:t>, desvios entre a previsão e a realização que são inevitáveis.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pt-PT" sz="2400" dirty="0"/>
              <a:t>Os desvios devem-se as diferenças no desempenho da equipa gestora do </a:t>
            </a:r>
            <a:r>
              <a:rPr lang="pt-PT" sz="2400" dirty="0" err="1"/>
              <a:t>projecto</a:t>
            </a:r>
            <a:r>
              <a:rPr lang="pt-PT" sz="2400" dirty="0"/>
              <a:t> face às previsões contidas no estudo de avaliação. Quando esses desvios são devidos a razões exógenas à empresa, estão em causa a </a:t>
            </a:r>
            <a:r>
              <a:rPr lang="pt-PT" sz="2400" b="1" u="sng" dirty="0"/>
              <a:t>qualidade dos dados</a:t>
            </a:r>
            <a:r>
              <a:rPr lang="pt-PT" sz="2400" dirty="0"/>
              <a:t> e das </a:t>
            </a:r>
            <a:r>
              <a:rPr lang="pt-PT" sz="2400" b="1" u="sng" dirty="0"/>
              <a:t>previsões da fase de avaliação</a:t>
            </a:r>
            <a:r>
              <a:rPr lang="pt-PT" sz="2400" dirty="0"/>
              <a:t>.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pt-PT" sz="2400" dirty="0"/>
              <a:t> </a:t>
            </a:r>
            <a:endParaRPr lang="en-US" sz="2400" dirty="0"/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117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1.6. Conclusão sobre Cenários Previsionais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558" y="999460"/>
            <a:ext cx="9441711" cy="547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1.6. Conclusão sobre Cenários Previsionais </a:t>
            </a:r>
            <a:r>
              <a:rPr lang="pt-BR" altLang="pt-PT" sz="2400" b="1" i="1" dirty="0" smtClean="0">
                <a:solidFill>
                  <a:srgbClr val="7030A0"/>
                </a:solidFill>
                <a:ea typeface="ＭＳ Ｐゴシック" pitchFamily="34" charset="-128"/>
              </a:rPr>
              <a:t>(Cont)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/>
            <a:r>
              <a:rPr lang="pt-PT" sz="2400" dirty="0"/>
              <a:t>De forma a minimizar a possibilidade de falência do </a:t>
            </a:r>
            <a:r>
              <a:rPr lang="pt-PT" sz="2400" dirty="0" err="1"/>
              <a:t>projecto</a:t>
            </a:r>
            <a:r>
              <a:rPr lang="pt-PT" sz="2400" dirty="0"/>
              <a:t> por inadequada qualidade dos dados e das previsões é aconselhável confrontarem-se diferentes </a:t>
            </a:r>
            <a:r>
              <a:rPr lang="pt-PT" sz="2400" dirty="0" err="1"/>
              <a:t>perspectivas</a:t>
            </a:r>
            <a:r>
              <a:rPr lang="pt-PT" sz="2400" dirty="0"/>
              <a:t> dos diferentes técnicos envolvidos na avaliação, e eventualmente confiar à equipa de avaliação e acompanhamento da execução do </a:t>
            </a:r>
            <a:r>
              <a:rPr lang="pt-PT" sz="2400" dirty="0" err="1"/>
              <a:t>projecto</a:t>
            </a:r>
            <a:r>
              <a:rPr lang="pt-PT" sz="2400" dirty="0"/>
              <a:t> e da sua exploração, de forma a analisarem as causas dos desvios e utilizarem a experiência adquirida no estudo de novos </a:t>
            </a:r>
            <a:r>
              <a:rPr lang="pt-PT" sz="2400" dirty="0" err="1"/>
              <a:t>projectos</a:t>
            </a:r>
            <a:r>
              <a:rPr lang="pt-PT" sz="2400" dirty="0"/>
              <a:t>. </a:t>
            </a:r>
            <a:r>
              <a:rPr lang="pt-PT" sz="2400" b="1" u="sng" dirty="0"/>
              <a:t>Convém ter presente que a </a:t>
            </a:r>
            <a:r>
              <a:rPr lang="pt-PT" sz="2400" b="1" u="sng" dirty="0" err="1"/>
              <a:t>adopção</a:t>
            </a:r>
            <a:r>
              <a:rPr lang="pt-PT" sz="2400" b="1" u="sng" dirty="0"/>
              <a:t> de estimativas cautelosas que subavaliem as receitas e sobreavaliem os custos constitui uma estratégia de minimização do risco do insucesso do </a:t>
            </a:r>
            <a:r>
              <a:rPr lang="pt-PT" sz="2400" b="1" u="sng" dirty="0" err="1"/>
              <a:t>projecto</a:t>
            </a:r>
            <a:r>
              <a:rPr lang="pt-PT" sz="2400" dirty="0"/>
              <a:t>.</a:t>
            </a:r>
            <a:endParaRPr lang="en-US" sz="2400" dirty="0"/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54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2615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sz="2400" b="1" dirty="0" smtClean="0"/>
              <a:t>1. </a:t>
            </a:r>
            <a:r>
              <a:rPr lang="en-US" sz="2400" b="1" dirty="0" err="1" smtClean="0"/>
              <a:t>Gestão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Escopo</a:t>
            </a:r>
            <a:r>
              <a:rPr lang="en-US" sz="2400" b="1" dirty="0" smtClean="0"/>
              <a:t> do </a:t>
            </a:r>
            <a:r>
              <a:rPr lang="en-US" sz="2400" b="1" dirty="0" err="1" smtClean="0"/>
              <a:t>Projecto</a:t>
            </a:r>
            <a:endParaRPr lang="en-US" sz="2400" b="1" i="1" dirty="0" smtClean="0"/>
          </a:p>
          <a:p>
            <a:pPr>
              <a:buFont typeface="Arial" charset="0"/>
              <a:buNone/>
              <a:defRPr/>
            </a:pPr>
            <a:r>
              <a:rPr lang="en-US" sz="2400" dirty="0" smtClean="0"/>
              <a:t> </a:t>
            </a:r>
          </a:p>
          <a:p>
            <a:pPr algn="just">
              <a:buFont typeface="Arial" charset="0"/>
              <a:buNone/>
              <a:defRPr/>
            </a:pPr>
            <a:r>
              <a:rPr lang="pt-BR" sz="2400" dirty="0" smtClean="0"/>
              <a:t>Gestão </a:t>
            </a:r>
            <a:r>
              <a:rPr lang="pt-BR" sz="2400" dirty="0"/>
              <a:t>de escopo do projeto </a:t>
            </a:r>
            <a:r>
              <a:rPr lang="pt-BR" sz="2400" b="1" dirty="0"/>
              <a:t>inclui os processos requeridos para assegurar que o </a:t>
            </a:r>
            <a:r>
              <a:rPr lang="pt-BR" sz="2400" b="1" dirty="0" smtClean="0"/>
              <a:t>projecto </a:t>
            </a:r>
            <a:r>
              <a:rPr lang="pt-BR" sz="2400" b="1" dirty="0"/>
              <a:t>inclua todo o trabalho necessário, e apenas o trabalho necessário, para concluir o </a:t>
            </a:r>
            <a:r>
              <a:rPr lang="pt-BR" sz="2400" b="1" dirty="0" smtClean="0"/>
              <a:t>projecto </a:t>
            </a:r>
            <a:r>
              <a:rPr lang="pt-BR" sz="2400" b="1" dirty="0"/>
              <a:t>com sucesso</a:t>
            </a:r>
            <a:r>
              <a:rPr lang="pt-BR" sz="2400" dirty="0"/>
              <a:t>. </a:t>
            </a:r>
            <a:r>
              <a:rPr lang="pt-BR" sz="2400" dirty="0"/>
              <a:t>A</a:t>
            </a:r>
            <a:r>
              <a:rPr lang="pt-BR" sz="2400" dirty="0" smtClean="0"/>
              <a:t> gestão </a:t>
            </a:r>
            <a:r>
              <a:rPr lang="pt-BR" sz="2400" dirty="0"/>
              <a:t>do escopo do projeto é principalmente focado em definir e controlar o que está e não está incluso no projeto.”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632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1.8. Definição e Colecta de Requisitos 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lvl="0"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60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1.9. Estrutura Analitica do Projecto (EAP)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00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912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1.10. Verificação e Controle de Escopo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76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048000" y="255183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7200" b="1" dirty="0" smtClean="0">
                <a:solidFill>
                  <a:srgbClr val="7030A0"/>
                </a:solidFill>
                <a:ea typeface="ＭＳ Ｐゴシック" pitchFamily="34" charset="-128"/>
              </a:rPr>
              <a:t>FIM</a:t>
            </a:r>
          </a:p>
        </p:txBody>
      </p:sp>
    </p:spTree>
    <p:extLst>
      <p:ext uri="{BB962C8B-B14F-4D97-AF65-F5344CB8AC3E}">
        <p14:creationId xmlns:p14="http://schemas.microsoft.com/office/powerpoint/2010/main" val="26828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26156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 Fases do Estudo de Avaliação do Projecto</a:t>
            </a:r>
            <a:r>
              <a:rPr lang="en-US" sz="2400" dirty="0" smtClean="0"/>
              <a:t> 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/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064" y="1424762"/>
            <a:ext cx="7910623" cy="39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1" y="209007"/>
            <a:ext cx="926156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1.1.1. Identificaçãoção do Projecto</a:t>
            </a:r>
            <a:r>
              <a:rPr lang="en-US" sz="2400" dirty="0" smtClean="0"/>
              <a:t> 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r>
              <a:rPr lang="pt-PT" b="1" dirty="0"/>
              <a:t> </a:t>
            </a:r>
            <a:endParaRPr lang="en-US" dirty="0"/>
          </a:p>
          <a:p>
            <a:r>
              <a:rPr lang="pt-PT" dirty="0"/>
              <a:t>Há vários procedimentos que permitem identificar um </a:t>
            </a:r>
            <a:r>
              <a:rPr lang="pt-PT" dirty="0" err="1"/>
              <a:t>projecto</a:t>
            </a:r>
            <a:r>
              <a:rPr lang="pt-PT" dirty="0"/>
              <a:t> de investimento potencial:</a:t>
            </a:r>
            <a:endParaRPr lang="en-US" dirty="0"/>
          </a:p>
          <a:p>
            <a:pPr algn="just"/>
            <a:r>
              <a:rPr lang="pt-PT" sz="2400" dirty="0"/>
              <a:t> </a:t>
            </a:r>
            <a:endParaRPr lang="en-US" sz="2400" dirty="0"/>
          </a:p>
          <a:p>
            <a:pPr algn="just"/>
            <a:r>
              <a:rPr lang="pt-PT" sz="2400" b="1" i="1" u="sng" dirty="0"/>
              <a:t>Identificação das necessidades existentes.</a:t>
            </a:r>
            <a:endParaRPr lang="en-US" sz="2400" dirty="0"/>
          </a:p>
          <a:p>
            <a:pPr algn="just"/>
            <a:r>
              <a:rPr lang="pt-PT" sz="2400" dirty="0"/>
              <a:t>Para identificar as necessidades existentes no país ou região deve-se recorrer às matrizes de </a:t>
            </a:r>
            <a:r>
              <a:rPr lang="pt-PT" sz="2400" i="1" dirty="0"/>
              <a:t>input-output,</a:t>
            </a:r>
            <a:r>
              <a:rPr lang="pt-PT" sz="2400" dirty="0"/>
              <a:t> identificando os ramos de </a:t>
            </a:r>
            <a:r>
              <a:rPr lang="pt-PT" sz="2400" dirty="0" err="1"/>
              <a:t>actividade</a:t>
            </a:r>
            <a:r>
              <a:rPr lang="pt-PT" sz="2400" dirty="0"/>
              <a:t> não desenvolvidas e que possam constituir prioridades sectoriais ou </a:t>
            </a:r>
            <a:r>
              <a:rPr lang="pt-PT" sz="2400" dirty="0" err="1"/>
              <a:t>objectos</a:t>
            </a:r>
            <a:r>
              <a:rPr lang="pt-PT" sz="2400" dirty="0"/>
              <a:t> de desenvolvimento. Pode-se recorre às </a:t>
            </a:r>
            <a:r>
              <a:rPr lang="pt-PT" sz="2400" b="1" u="sng" dirty="0"/>
              <a:t>estatísticas do comércio externo </a:t>
            </a:r>
            <a:r>
              <a:rPr lang="pt-PT" sz="2400" dirty="0"/>
              <a:t>e identificar os bens e serviços aos quais podem ser </a:t>
            </a:r>
            <a:r>
              <a:rPr lang="pt-PT" sz="2400" dirty="0" err="1"/>
              <a:t>adoptadas</a:t>
            </a:r>
            <a:r>
              <a:rPr lang="pt-PT" sz="2400" dirty="0"/>
              <a:t> estratégias de substituição de importações. Pode-se ainda estudar a forma como problemas idênticos foram resolvidos noutros países, útil á identificação de </a:t>
            </a:r>
            <a:r>
              <a:rPr lang="pt-PT" sz="2400" dirty="0" err="1"/>
              <a:t>projectos</a:t>
            </a:r>
            <a:r>
              <a:rPr lang="pt-PT" sz="2400" dirty="0"/>
              <a:t> de utilização de recursos naturais.</a:t>
            </a:r>
            <a:endParaRPr lang="en-US" sz="2400" dirty="0"/>
          </a:p>
          <a:p>
            <a:pPr algn="just"/>
            <a:r>
              <a:rPr lang="pt-PT" sz="2400" dirty="0"/>
              <a:t> </a:t>
            </a:r>
            <a:endParaRPr lang="en-US" sz="2400" dirty="0"/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47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549314" y="134579"/>
            <a:ext cx="1022092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1.1.1. Identificaçãoção do Projecto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030A0"/>
                </a:solidFill>
              </a:rPr>
              <a:t>(</a:t>
            </a:r>
            <a:r>
              <a:rPr lang="en-US" sz="2400" i="1" dirty="0" err="1" smtClean="0">
                <a:solidFill>
                  <a:srgbClr val="7030A0"/>
                </a:solidFill>
              </a:rPr>
              <a:t>Cont</a:t>
            </a:r>
            <a:r>
              <a:rPr lang="en-US" sz="2400" i="1" dirty="0" smtClean="0">
                <a:solidFill>
                  <a:srgbClr val="7030A0"/>
                </a:solidFill>
              </a:rPr>
              <a:t>)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r>
              <a:rPr lang="pt-PT" b="1" dirty="0"/>
              <a:t> </a:t>
            </a:r>
            <a:endParaRPr lang="en-US" dirty="0"/>
          </a:p>
          <a:p>
            <a:pPr algn="just"/>
            <a:r>
              <a:rPr lang="pt-PT" sz="2400" b="1" i="1" u="sng" dirty="0"/>
              <a:t>Identificação de necessidades futuras.</a:t>
            </a:r>
            <a:endParaRPr lang="en-US" sz="2400" dirty="0"/>
          </a:p>
          <a:p>
            <a:pPr algn="just"/>
            <a:r>
              <a:rPr lang="pt-PT" sz="2400" dirty="0" smtClean="0"/>
              <a:t>Estas necessidades </a:t>
            </a:r>
            <a:r>
              <a:rPr lang="pt-PT" sz="2400" dirty="0"/>
              <a:t>estão ligadas ao processo técnico e ao bem-estar que constituirão mercados de expansão </a:t>
            </a:r>
            <a:r>
              <a:rPr lang="pt-PT" sz="2400" dirty="0" err="1"/>
              <a:t>futura.O</a:t>
            </a:r>
            <a:r>
              <a:rPr lang="pt-PT" sz="2400" dirty="0"/>
              <a:t> mercado </a:t>
            </a:r>
            <a:r>
              <a:rPr lang="pt-PT" sz="2400" dirty="0" err="1"/>
              <a:t>actual</a:t>
            </a:r>
            <a:r>
              <a:rPr lang="pt-PT" sz="2400" dirty="0"/>
              <a:t> ou futuro deve de ser o critério de identificação do </a:t>
            </a:r>
            <a:r>
              <a:rPr lang="pt-PT" sz="2400" dirty="0" err="1"/>
              <a:t>projecto</a:t>
            </a:r>
            <a:r>
              <a:rPr lang="pt-PT" sz="2400" dirty="0"/>
              <a:t> de investimento, a observação da realidade, os contactos pessoais e a consulta de documentação permite identificar ideias de </a:t>
            </a:r>
            <a:r>
              <a:rPr lang="pt-PT" sz="2400" dirty="0" err="1"/>
              <a:t>projecto</a:t>
            </a:r>
            <a:r>
              <a:rPr lang="pt-PT" sz="2400" dirty="0"/>
              <a:t>.</a:t>
            </a:r>
            <a:endParaRPr lang="en-US" sz="2400" dirty="0"/>
          </a:p>
          <a:p>
            <a:pPr algn="just"/>
            <a:r>
              <a:rPr lang="pt-PT" sz="2400" dirty="0"/>
              <a:t>A nível de empresas, os </a:t>
            </a:r>
            <a:r>
              <a:rPr lang="pt-PT" sz="2400" b="1" i="1" dirty="0"/>
              <a:t>círculos de qualidade</a:t>
            </a:r>
            <a:r>
              <a:rPr lang="pt-PT" sz="2400" dirty="0"/>
              <a:t> e as técnicas </a:t>
            </a:r>
            <a:r>
              <a:rPr lang="pt-PT" sz="2400" dirty="0" err="1"/>
              <a:t>de</a:t>
            </a:r>
            <a:r>
              <a:rPr lang="pt-PT" sz="2400" b="1" i="1" dirty="0" err="1"/>
              <a:t>brainstorming</a:t>
            </a:r>
            <a:r>
              <a:rPr lang="pt-PT" sz="2400" dirty="0" err="1"/>
              <a:t>constituem</a:t>
            </a:r>
            <a:r>
              <a:rPr lang="pt-PT" sz="2400" dirty="0"/>
              <a:t> procedimentos adequados de </a:t>
            </a:r>
            <a:r>
              <a:rPr lang="pt-PT" sz="2400" dirty="0" err="1"/>
              <a:t>actuação</a:t>
            </a:r>
            <a:r>
              <a:rPr lang="pt-PT" sz="2400" dirty="0"/>
              <a:t>, nesta fase, necessariamente fluida da vida do </a:t>
            </a:r>
            <a:r>
              <a:rPr lang="pt-PT" sz="2400" dirty="0" err="1"/>
              <a:t>projecto</a:t>
            </a:r>
            <a:r>
              <a:rPr lang="pt-PT" sz="2400" dirty="0"/>
              <a:t>.</a:t>
            </a:r>
            <a:br>
              <a:rPr lang="pt-PT" sz="2400" dirty="0"/>
            </a:br>
            <a:r>
              <a:rPr lang="pt-PT" sz="2400" dirty="0"/>
              <a:t>A identificação de </a:t>
            </a:r>
            <a:r>
              <a:rPr lang="pt-PT" sz="2400" dirty="0" err="1"/>
              <a:t>projectos</a:t>
            </a:r>
            <a:r>
              <a:rPr lang="pt-PT" sz="2400" dirty="0"/>
              <a:t> é, e continuará a ser uma questão de informação; a sua obtenção recorrerá a procedimentos, mas é principalmente uma questão de oportunidade, conhecimento do sector de </a:t>
            </a:r>
            <a:r>
              <a:rPr lang="pt-PT" sz="2400" dirty="0" err="1"/>
              <a:t>actividade</a:t>
            </a:r>
            <a:r>
              <a:rPr lang="pt-PT" sz="2400" dirty="0"/>
              <a:t> e intuição. </a:t>
            </a:r>
            <a:endParaRPr lang="pt-PT" sz="2400" dirty="0" smtClean="0"/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0531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549314" y="134579"/>
            <a:ext cx="10359151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1.1.1. Identificaçãoção do Projecto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030A0"/>
                </a:solidFill>
              </a:rPr>
              <a:t>(</a:t>
            </a:r>
            <a:r>
              <a:rPr lang="en-US" sz="2400" i="1" dirty="0" err="1" smtClean="0">
                <a:solidFill>
                  <a:srgbClr val="7030A0"/>
                </a:solidFill>
              </a:rPr>
              <a:t>Cont</a:t>
            </a:r>
            <a:r>
              <a:rPr lang="en-US" sz="2400" i="1" dirty="0" smtClean="0">
                <a:solidFill>
                  <a:srgbClr val="7030A0"/>
                </a:solidFill>
              </a:rPr>
              <a:t>)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r>
              <a:rPr lang="pt-PT" b="1" dirty="0"/>
              <a:t> </a:t>
            </a:r>
            <a:endParaRPr lang="en-US" dirty="0"/>
          </a:p>
          <a:p>
            <a:pPr algn="just"/>
            <a:r>
              <a:rPr lang="pt-PT" sz="2400" dirty="0"/>
              <a:t>As boas ideias de negócio recorrem quase sempre do exercício da </a:t>
            </a:r>
            <a:r>
              <a:rPr lang="pt-PT" sz="2400" dirty="0" err="1"/>
              <a:t>actividade</a:t>
            </a:r>
            <a:r>
              <a:rPr lang="pt-PT" sz="2400" dirty="0"/>
              <a:t>.</a:t>
            </a:r>
            <a:br>
              <a:rPr lang="pt-PT" sz="2400" dirty="0"/>
            </a:br>
            <a:r>
              <a:rPr lang="pt-PT" sz="2400" dirty="0"/>
              <a:t>Não se deve concluir que é desaconselhável investir em novos sectores de </a:t>
            </a:r>
            <a:r>
              <a:rPr lang="pt-PT" sz="2400" dirty="0" err="1"/>
              <a:t>actividades</a:t>
            </a:r>
            <a:r>
              <a:rPr lang="pt-PT" sz="2400" dirty="0"/>
              <a:t> desconhecidos, visto que a avaliação de </a:t>
            </a:r>
            <a:r>
              <a:rPr lang="pt-PT" sz="2400" dirty="0" err="1"/>
              <a:t>projectos</a:t>
            </a:r>
            <a:r>
              <a:rPr lang="pt-PT" sz="2400" dirty="0"/>
              <a:t> existe também para estudar situações desconhecidas, mas que se possam planear e prever. Os estudos de oportunidades de investimento e o mercado de patentes existem para incentivar potenciais investidores e em novas </a:t>
            </a:r>
            <a:r>
              <a:rPr lang="pt-PT" sz="2400" dirty="0" err="1"/>
              <a:t>actividades</a:t>
            </a:r>
            <a:r>
              <a:rPr lang="pt-PT" sz="2400" dirty="0"/>
              <a:t> (ou </a:t>
            </a:r>
            <a:r>
              <a:rPr lang="pt-PT" sz="2400" dirty="0" err="1"/>
              <a:t>actividade</a:t>
            </a:r>
            <a:r>
              <a:rPr lang="pt-PT" sz="2400" dirty="0"/>
              <a:t> diferenciada). A identificação de </a:t>
            </a:r>
            <a:r>
              <a:rPr lang="pt-PT" sz="2400" dirty="0" err="1"/>
              <a:t>projectos</a:t>
            </a:r>
            <a:r>
              <a:rPr lang="pt-PT" sz="2400" dirty="0"/>
              <a:t> é feita por indivíduos com cultura, posicionamento e atitude competitiva. Assim pode-se afirmar que o investidor causa o </a:t>
            </a:r>
            <a:r>
              <a:rPr lang="pt-PT" sz="2400" dirty="0" err="1"/>
              <a:t>projecto</a:t>
            </a:r>
            <a:r>
              <a:rPr lang="pt-PT" sz="2400" dirty="0"/>
              <a:t> e não o contrario.</a:t>
            </a:r>
            <a:endParaRPr lang="en-US" sz="2400" dirty="0"/>
          </a:p>
          <a:p>
            <a:r>
              <a:rPr lang="pt-PT" sz="2400" dirty="0"/>
              <a:t> </a:t>
            </a:r>
            <a:endParaRPr lang="en-US" sz="2400" dirty="0"/>
          </a:p>
          <a:p>
            <a:r>
              <a:rPr lang="pt-PT" sz="2400" dirty="0"/>
              <a:t>Exemplo: Atitudes competitivas pelas notas da turma, podem ser o inicio de uma futura carreira competitiva.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pt-PT" sz="2400" dirty="0"/>
              <a:t> </a:t>
            </a:r>
            <a:endParaRPr lang="en-US" sz="2400" dirty="0"/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646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0" y="209007"/>
            <a:ext cx="1033788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1.1.2. Formulação do Projecto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algn="just"/>
            <a:r>
              <a:rPr lang="pt-PT" sz="2400" dirty="0"/>
              <a:t>Identificada a ideia do </a:t>
            </a:r>
            <a:r>
              <a:rPr lang="pt-PT" sz="2400" dirty="0" err="1"/>
              <a:t>projecto</a:t>
            </a:r>
            <a:r>
              <a:rPr lang="pt-PT" sz="2400" dirty="0"/>
              <a:t>, está-se face a uma ideia de negócio que tem de ser estudada de forma a evitar decisões que venham a revelar </a:t>
            </a:r>
            <a:r>
              <a:rPr lang="pt-PT" sz="2400" dirty="0" err="1"/>
              <a:t>incorrectas</a:t>
            </a:r>
            <a:r>
              <a:rPr lang="pt-PT" sz="2400" dirty="0"/>
              <a:t> no futuro.</a:t>
            </a:r>
            <a:br>
              <a:rPr lang="pt-PT" sz="2400" dirty="0"/>
            </a:br>
            <a:r>
              <a:rPr lang="pt-PT" sz="2400" dirty="0"/>
              <a:t>As ideias de negocio possuem, em geral, diferentes formas de serem implementadas a que chamamos variantes, sendo necessário um estudo dos </a:t>
            </a:r>
            <a:r>
              <a:rPr lang="pt-PT" sz="2400" dirty="0" err="1"/>
              <a:t>aspectos</a:t>
            </a:r>
            <a:r>
              <a:rPr lang="pt-PT" sz="2400" dirty="0"/>
              <a:t> técnicos, </a:t>
            </a:r>
            <a:r>
              <a:rPr lang="pt-PT" sz="2400" dirty="0" err="1"/>
              <a:t>arquitectónicos</a:t>
            </a:r>
            <a:r>
              <a:rPr lang="pt-PT" sz="2400" dirty="0"/>
              <a:t>, mercado, etc.; permitindo aferir </a:t>
            </a:r>
            <a:r>
              <a:rPr lang="pt-PT" sz="2400" b="1" u="sng" dirty="0"/>
              <a:t>qual a variante mais adequada para que a decisão seja um sucesso</a:t>
            </a:r>
            <a:r>
              <a:rPr lang="pt-PT" sz="2400" dirty="0" smtClean="0"/>
              <a:t>.</a:t>
            </a:r>
          </a:p>
          <a:p>
            <a:pPr algn="just"/>
            <a:endParaRPr lang="pt-PT" sz="2400" dirty="0"/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pt-PT" b="1" dirty="0" smtClean="0"/>
              <a:t>Construção </a:t>
            </a:r>
            <a:r>
              <a:rPr lang="pt-PT" b="1" dirty="0"/>
              <a:t>de variantes.</a:t>
            </a:r>
            <a:endParaRPr lang="en-US" b="1" dirty="0"/>
          </a:p>
          <a:p>
            <a:pPr lvl="1" algn="just"/>
            <a:r>
              <a:rPr lang="pt-PT" dirty="0"/>
              <a:t>O </a:t>
            </a:r>
            <a:r>
              <a:rPr lang="pt-PT" dirty="0" err="1"/>
              <a:t>aspecto</a:t>
            </a:r>
            <a:r>
              <a:rPr lang="pt-PT" dirty="0"/>
              <a:t> fundamental da fase de formulação (preparação) do </a:t>
            </a:r>
            <a:r>
              <a:rPr lang="pt-PT" dirty="0" err="1"/>
              <a:t>projecto</a:t>
            </a:r>
            <a:r>
              <a:rPr lang="pt-PT" dirty="0"/>
              <a:t> consiste na identificação e comparação das diferentes </a:t>
            </a:r>
            <a:r>
              <a:rPr lang="pt-PT" b="1" u="sng" dirty="0"/>
              <a:t>soluções técnicas, de localização, de capacidade de produção</a:t>
            </a:r>
            <a:r>
              <a:rPr lang="pt-PT" dirty="0"/>
              <a:t>, etc., que permita atingir os </a:t>
            </a:r>
            <a:r>
              <a:rPr lang="pt-PT" dirty="0" err="1"/>
              <a:t>objectivos</a:t>
            </a:r>
            <a:r>
              <a:rPr lang="pt-PT" dirty="0"/>
              <a:t> do </a:t>
            </a:r>
            <a:r>
              <a:rPr lang="pt-PT" dirty="0" err="1"/>
              <a:t>projecto</a:t>
            </a:r>
            <a:r>
              <a:rPr lang="pt-PT" dirty="0"/>
              <a:t>.</a:t>
            </a:r>
            <a:endParaRPr lang="en-US" dirty="0"/>
          </a:p>
          <a:p>
            <a:pPr lvl="1" algn="just"/>
            <a:r>
              <a:rPr lang="pt-PT" dirty="0"/>
              <a:t> </a:t>
            </a:r>
            <a:endParaRPr lang="en-US" dirty="0"/>
          </a:p>
          <a:p>
            <a:pPr lvl="1" algn="just"/>
            <a:r>
              <a:rPr lang="pt-PT" dirty="0"/>
              <a:t>Estas diferentes soluções técnicas possíveis, têm de ser estudadas de forma a determinar-se os </a:t>
            </a:r>
            <a:r>
              <a:rPr lang="pt-PT" b="1" u="sng" dirty="0"/>
              <a:t>custos e benefícios </a:t>
            </a:r>
            <a:r>
              <a:rPr lang="pt-PT" dirty="0"/>
              <a:t>previsíveis que permitem identificar a solução mais prometedora que constituirá a especificação do </a:t>
            </a:r>
            <a:r>
              <a:rPr lang="pt-PT" dirty="0" err="1"/>
              <a:t>projecto</a:t>
            </a:r>
            <a:r>
              <a:rPr lang="pt-PT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41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0" y="209007"/>
            <a:ext cx="1033788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1.1.2. Formulação do Projecto </a:t>
            </a:r>
            <a:r>
              <a:rPr lang="pt-BR" altLang="pt-PT" sz="2400" b="1" i="1" dirty="0" smtClean="0">
                <a:solidFill>
                  <a:srgbClr val="7030A0"/>
                </a:solidFill>
                <a:ea typeface="ＭＳ Ｐゴシック" pitchFamily="34" charset="-128"/>
              </a:rPr>
              <a:t>(Cont)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>
              <a:buFont typeface="Arial" charset="0"/>
              <a:buNone/>
              <a:defRPr/>
            </a:pPr>
            <a:endParaRPr lang="en-US" sz="2400" dirty="0" smtClean="0"/>
          </a:p>
          <a:p>
            <a:pPr lvl="1" algn="just"/>
            <a:r>
              <a:rPr lang="pt-PT" u="sng" dirty="0"/>
              <a:t>Exemplo:</a:t>
            </a:r>
            <a:r>
              <a:rPr lang="pt-PT" dirty="0"/>
              <a:t> Num </a:t>
            </a:r>
            <a:r>
              <a:rPr lang="pt-PT" dirty="0" err="1"/>
              <a:t>projecto</a:t>
            </a:r>
            <a:r>
              <a:rPr lang="pt-PT" dirty="0"/>
              <a:t> de aquisição de locomotivas de caminho de ferro</a:t>
            </a:r>
            <a:endParaRPr lang="en-US" dirty="0"/>
          </a:p>
          <a:p>
            <a:pPr lvl="1" algn="just"/>
            <a:r>
              <a:rPr lang="pt-PT" dirty="0"/>
              <a:t>	- Utilização de locomotivas a diesel</a:t>
            </a:r>
            <a:endParaRPr lang="en-US" dirty="0"/>
          </a:p>
          <a:p>
            <a:pPr lvl="1" algn="just"/>
            <a:r>
              <a:rPr lang="pt-PT" dirty="0"/>
              <a:t>	- Utilização de locomotivas a gasolina</a:t>
            </a:r>
            <a:endParaRPr lang="en-US" dirty="0"/>
          </a:p>
          <a:p>
            <a:pPr lvl="1" algn="just"/>
            <a:r>
              <a:rPr lang="pt-PT" dirty="0"/>
              <a:t>Se bem que este exemplo se tenha concentrado nas variantes técnicas.</a:t>
            </a:r>
            <a:endParaRPr lang="en-US" dirty="0"/>
          </a:p>
          <a:p>
            <a:pPr lvl="1" algn="just"/>
            <a:r>
              <a:rPr lang="pt-PT" dirty="0"/>
              <a:t>Existem outras variantes: 	</a:t>
            </a:r>
            <a:endParaRPr lang="en-US" dirty="0"/>
          </a:p>
          <a:p>
            <a:pPr lvl="1" algn="just"/>
            <a:r>
              <a:rPr lang="pt-PT" dirty="0"/>
              <a:t>	- Variantes da capacidade de produção;</a:t>
            </a:r>
            <a:endParaRPr lang="en-US" dirty="0"/>
          </a:p>
          <a:p>
            <a:pPr lvl="1" algn="just"/>
            <a:r>
              <a:rPr lang="pt-PT" dirty="0"/>
              <a:t>	- Variantes da localização da exploração;</a:t>
            </a:r>
            <a:endParaRPr lang="en-US" dirty="0"/>
          </a:p>
          <a:p>
            <a:pPr lvl="1" algn="just"/>
            <a:r>
              <a:rPr lang="pt-PT" dirty="0"/>
              <a:t>	- Variantes da data de realização do investimento;</a:t>
            </a:r>
            <a:endParaRPr lang="en-US" dirty="0"/>
          </a:p>
          <a:p>
            <a:pPr lvl="1" algn="just"/>
            <a:r>
              <a:rPr lang="pt-PT" dirty="0"/>
              <a:t> 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pt-PT" b="1" dirty="0" smtClean="0"/>
              <a:t>Estudos técnicos</a:t>
            </a:r>
            <a:r>
              <a:rPr lang="pt-PT" b="1" dirty="0"/>
              <a:t>.</a:t>
            </a:r>
            <a:br>
              <a:rPr lang="pt-PT" b="1" dirty="0"/>
            </a:br>
            <a:endParaRPr lang="en-US" b="1" dirty="0"/>
          </a:p>
          <a:p>
            <a:pPr lvl="1" algn="just"/>
            <a:r>
              <a:rPr lang="pt-PT" dirty="0"/>
              <a:t>A avaliação técnica das variantes do </a:t>
            </a:r>
            <a:r>
              <a:rPr lang="pt-PT" dirty="0" err="1"/>
              <a:t>projecto</a:t>
            </a:r>
            <a:r>
              <a:rPr lang="pt-PT" dirty="0"/>
              <a:t> tem de ser desenvolvida paralelamente ao estudo de mercado. </a:t>
            </a:r>
            <a:r>
              <a:rPr lang="pt-PT" b="1" u="sng" dirty="0"/>
              <a:t>O </a:t>
            </a:r>
            <a:r>
              <a:rPr lang="pt-PT" b="1" u="sng" dirty="0" err="1"/>
              <a:t>objectivo</a:t>
            </a:r>
            <a:r>
              <a:rPr lang="pt-PT" b="1" u="sng" dirty="0"/>
              <a:t> do estudo técnico é o de </a:t>
            </a:r>
            <a:r>
              <a:rPr lang="pt-PT" b="1" u="sng" dirty="0" err="1"/>
              <a:t>seleccionar</a:t>
            </a:r>
            <a:r>
              <a:rPr lang="pt-PT" b="1" u="sng" dirty="0"/>
              <a:t>, de entre as tecnologia existentes, a tecnologia a </a:t>
            </a:r>
            <a:r>
              <a:rPr lang="pt-PT" b="1" u="sng" dirty="0" err="1"/>
              <a:t>adoptar</a:t>
            </a:r>
            <a:r>
              <a:rPr lang="pt-PT" b="1" u="sng" dirty="0"/>
              <a:t> em função de considerações técnicas e económicas, e definir o edifício onde será instalada a tecnologia, de acordo com as regras de </a:t>
            </a:r>
            <a:r>
              <a:rPr lang="pt-PT" b="1" u="sng" dirty="0" err="1"/>
              <a:t>Lay-out</a:t>
            </a:r>
            <a:r>
              <a:rPr lang="pt-PT" dirty="0"/>
              <a:t>.</a:t>
            </a:r>
            <a:endParaRPr lang="en-US" dirty="0"/>
          </a:p>
          <a:p>
            <a:r>
              <a:rPr lang="pt-PT" dirty="0"/>
              <a:t> </a:t>
            </a:r>
            <a:endParaRPr lang="en-US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2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698170" y="209007"/>
            <a:ext cx="1007207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pt-BR" altLang="pt-PT" sz="2400" b="1" dirty="0" smtClean="0">
                <a:solidFill>
                  <a:srgbClr val="7030A0"/>
                </a:solidFill>
                <a:ea typeface="ＭＳ Ｐゴシック" pitchFamily="34" charset="-128"/>
              </a:rPr>
              <a:t>1.2. Aspctos Centrais do Estudo do Projecto</a:t>
            </a:r>
            <a:endParaRPr lang="en-US" sz="2400" b="1" i="1" dirty="0" smtClean="0">
              <a:solidFill>
                <a:srgbClr val="7030A0"/>
              </a:solidFill>
            </a:endParaRPr>
          </a:p>
          <a:p>
            <a:pPr algn="just"/>
            <a:r>
              <a:rPr lang="pt-PT" sz="2400" dirty="0" smtClean="0"/>
              <a:t>Da </a:t>
            </a:r>
            <a:r>
              <a:rPr lang="pt-PT" sz="2400" dirty="0"/>
              <a:t>analise das fases de desenvolvimento do </a:t>
            </a:r>
            <a:r>
              <a:rPr lang="pt-PT" sz="2400" dirty="0" err="1"/>
              <a:t>projecto</a:t>
            </a:r>
            <a:r>
              <a:rPr lang="pt-PT" sz="2400" dirty="0"/>
              <a:t> de investimento emergem três </a:t>
            </a:r>
            <a:r>
              <a:rPr lang="pt-PT" sz="2400" dirty="0" err="1"/>
              <a:t>aspectos</a:t>
            </a:r>
            <a:r>
              <a:rPr lang="pt-PT" sz="2400" dirty="0"/>
              <a:t> centrais, relativamente as quais se tem de avaliar o </a:t>
            </a:r>
            <a:r>
              <a:rPr lang="pt-PT" sz="2400" dirty="0" err="1"/>
              <a:t>projecto</a:t>
            </a:r>
            <a:r>
              <a:rPr lang="pt-PT" sz="2400" dirty="0"/>
              <a:t>: </a:t>
            </a:r>
            <a:r>
              <a:rPr lang="pt-PT" sz="2400" b="1" u="sng" dirty="0"/>
              <a:t>a rendibilidade, a solvabilidade e o risco</a:t>
            </a:r>
            <a:r>
              <a:rPr lang="pt-PT" sz="2400" dirty="0"/>
              <a:t>.</a:t>
            </a:r>
            <a:endParaRPr lang="en-US" sz="2400" dirty="0"/>
          </a:p>
          <a:p>
            <a:pPr lvl="0" algn="just"/>
            <a:r>
              <a:rPr lang="pt-PT" sz="2400" dirty="0"/>
              <a:t>A análise de rendibilidade consiste em avaliar a capacidade do </a:t>
            </a:r>
            <a:r>
              <a:rPr lang="pt-PT" sz="2400" dirty="0" err="1"/>
              <a:t>projecto</a:t>
            </a:r>
            <a:r>
              <a:rPr lang="pt-PT" sz="2400" dirty="0"/>
              <a:t> gerar um excedente líquido; excedente esse medido através de um critério de rentabilidade (</a:t>
            </a:r>
            <a:r>
              <a:rPr lang="pt-PT" sz="2400" dirty="0" err="1"/>
              <a:t>VLA,TIR,etc</a:t>
            </a:r>
            <a:r>
              <a:rPr lang="pt-PT" sz="2400" dirty="0"/>
              <a:t>.).</a:t>
            </a:r>
            <a:endParaRPr lang="en-US" sz="2400" dirty="0"/>
          </a:p>
          <a:p>
            <a:pPr lvl="0" algn="just"/>
            <a:r>
              <a:rPr lang="pt-PT" sz="2400" dirty="0"/>
              <a:t>A análise da solvabilidade consiste em avaliar a capacidade do </a:t>
            </a:r>
            <a:r>
              <a:rPr lang="pt-PT" sz="2400" dirty="0" err="1"/>
              <a:t>projecto</a:t>
            </a:r>
            <a:r>
              <a:rPr lang="pt-PT" sz="2400" dirty="0"/>
              <a:t> fazer face às dívidas, medindo-se essa capacidade através de ratios ou de fundo de maneio;</a:t>
            </a:r>
            <a:endParaRPr lang="en-US" sz="2400" dirty="0"/>
          </a:p>
          <a:p>
            <a:pPr lvl="0" algn="just"/>
            <a:r>
              <a:rPr lang="pt-PT" sz="2400" dirty="0"/>
              <a:t>A análise do risco consiste em medir a dispersão da rendibilidade em torno do seu valor médio, medindo-se através de métodos de análise de risco (critério da média-variância, desvio padrão, análise de sensibilidade, etc.)</a:t>
            </a:r>
            <a:endParaRPr lang="en-US" sz="2400" dirty="0"/>
          </a:p>
          <a:p>
            <a:pPr algn="just"/>
            <a:r>
              <a:rPr lang="pt-PT" sz="2400" dirty="0"/>
              <a:t>Estes três </a:t>
            </a:r>
            <a:r>
              <a:rPr lang="pt-PT" sz="2400" dirty="0" err="1"/>
              <a:t>aspectos</a:t>
            </a:r>
            <a:r>
              <a:rPr lang="pt-PT" sz="2400" dirty="0"/>
              <a:t> acima referidos constituem parâmetros que separam os </a:t>
            </a:r>
            <a:r>
              <a:rPr lang="pt-PT" sz="2400" dirty="0" err="1"/>
              <a:t>projectos</a:t>
            </a:r>
            <a:r>
              <a:rPr lang="pt-PT" sz="2400" dirty="0"/>
              <a:t> viáveis dos não viáveis.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62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2748</TotalTime>
  <Words>893</Words>
  <Application>Microsoft Office PowerPoint</Application>
  <PresentationFormat>Widescreen</PresentationFormat>
  <Paragraphs>100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MS PGothic</vt:lpstr>
      <vt:lpstr>Arial</vt:lpstr>
      <vt:lpstr>Calibri</vt:lpstr>
      <vt:lpstr>Cambria</vt:lpstr>
      <vt:lpstr>Century Gothic</vt:lpstr>
      <vt:lpstr>Garamond</vt:lpstr>
      <vt:lpstr>Wingdings</vt:lpstr>
      <vt:lpstr>Wingdings 3</vt:lpstr>
      <vt:lpstr>Wisp</vt:lpstr>
      <vt:lpstr>    GESTÃO DE PROJECTOS DE PROJECTOS   AULAS  5, 6 e 7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PROJECTOS</dc:title>
  <dc:creator>cecinio sardinha</dc:creator>
  <cp:lastModifiedBy>Admin</cp:lastModifiedBy>
  <cp:revision>145</cp:revision>
  <dcterms:created xsi:type="dcterms:W3CDTF">2020-11-09T03:09:12Z</dcterms:created>
  <dcterms:modified xsi:type="dcterms:W3CDTF">2024-09-05T12:02:47Z</dcterms:modified>
</cp:coreProperties>
</file>